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8" r:id="rId2"/>
    <p:sldId id="260" r:id="rId3"/>
    <p:sldId id="261" r:id="rId4"/>
    <p:sldId id="262" r:id="rId5"/>
    <p:sldId id="263" r:id="rId6"/>
    <p:sldId id="264" r:id="rId7"/>
    <p:sldId id="266" r:id="rId8"/>
    <p:sldId id="267" r:id="rId9"/>
    <p:sldId id="268" r:id="rId10"/>
    <p:sldId id="269" r:id="rId11"/>
    <p:sldId id="271" r:id="rId12"/>
    <p:sldId id="272" r:id="rId13"/>
    <p:sldId id="279" r:id="rId14"/>
    <p:sldId id="280" r:id="rId15"/>
    <p:sldId id="281" r:id="rId16"/>
    <p:sldId id="273" r:id="rId17"/>
    <p:sldId id="277" r:id="rId18"/>
    <p:sldId id="278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AE6E"/>
    <a:srgbClr val="FF6600"/>
    <a:srgbClr val="FCB504"/>
    <a:srgbClr val="F9D271"/>
    <a:srgbClr val="CC6600"/>
    <a:srgbClr val="9966FF"/>
    <a:srgbClr val="80008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 varScale="1">
        <p:scale>
          <a:sx n="99" d="100"/>
          <a:sy n="99" d="100"/>
        </p:scale>
        <p:origin x="-5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A94D6A8-FB8C-4E30-B54F-CA229B657B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80788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3C2AFAF-DEA3-4EB0-BFB7-3C7C5CAFAD48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78353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en-US" sz="1800"/>
              <a:t>The College of Emergency Medicine</a:t>
            </a:r>
          </a:p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C32E5-A7DA-4B71-A3F9-EC20DE364F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3565667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en-US" sz="1800"/>
              <a:t>The College of Emergency Medicine</a:t>
            </a:r>
          </a:p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2CA280-ABC5-4BA4-8FFB-F00141A62A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5103962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en-US" sz="1800"/>
              <a:t>The College of Emergency Medicine</a:t>
            </a:r>
          </a:p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F1B25-16AA-4473-9176-B8A8B03CDB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76620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en-US" sz="1800"/>
              <a:t>The College of Emergency Medicine</a:t>
            </a:r>
          </a:p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DB9C7-CECE-484F-AE47-CE4EA0DAC9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664464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en-US" sz="1800"/>
              <a:t>The College of Emergency Medicine</a:t>
            </a:r>
          </a:p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3141E-EA93-49A0-8ADA-F5235C90B9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7699531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en-US" sz="1800"/>
              <a:t>The College of Emergency Medicine</a:t>
            </a:r>
          </a:p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34028-93DC-4732-B180-4FDAF6C231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8599247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en-US" sz="1800"/>
              <a:t>The College of Emergency Medicine</a:t>
            </a:r>
          </a:p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17B7A-D207-4340-AFD6-B2FC8A133A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285400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en-US" sz="1800"/>
              <a:t>The College of Emergency Medicine</a:t>
            </a:r>
          </a:p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28B82-3DED-4E53-9FE6-E7E5E2E21C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8378421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en-US" sz="1800"/>
              <a:t>The College of Emergency Medicine</a:t>
            </a:r>
          </a:p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992FB-4614-4DE1-A817-50E9A340BF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6833051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en-US" sz="1800"/>
              <a:t>The College of Emergency Medicine</a:t>
            </a:r>
          </a:p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C5AC7-DCCF-4E71-94A0-37E05C80CC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9984052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en-US" sz="1800"/>
              <a:t>The College of Emergency Medicine</a:t>
            </a:r>
          </a:p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44BFB-D9F2-4233-A963-CE02053C0B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6252936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First level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096000"/>
            <a:ext cx="510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80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>
                <a:solidFill>
                  <a:srgbClr val="800080"/>
                </a:solidFill>
              </a:rPr>
              <a:t>The College of Emergency Medicine</a:t>
            </a:r>
          </a:p>
          <a:p>
            <a:pPr>
              <a:defRPr/>
            </a:pPr>
            <a:endParaRPr lang="en-US" sz="140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B7F98C6-A1F7-475C-8AE7-50CE9C207D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1" name="Picture 7" descr="shield09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5715000"/>
            <a:ext cx="727075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80008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800080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800080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800080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800080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80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80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80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8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latin typeface="Verdana" panose="020B0604030504040204" pitchFamily="34" charset="0"/>
              </a:rPr>
              <a:t>The Royal College of Emergency Medicine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400" dirty="0" smtClean="0">
              <a:solidFill>
                <a:schemeClr val="tx1"/>
              </a:solidFill>
              <a:latin typeface="Verdana" panose="020B0604030504040204" pitchFamily="34" charset="0"/>
            </a:endParaRPr>
          </a:p>
        </p:txBody>
      </p:sp>
      <p:grpSp>
        <p:nvGrpSpPr>
          <p:cNvPr id="3076" name="Group 17"/>
          <p:cNvGrpSpPr>
            <a:grpSpLocks/>
          </p:cNvGrpSpPr>
          <p:nvPr/>
        </p:nvGrpSpPr>
        <p:grpSpPr bwMode="auto">
          <a:xfrm>
            <a:off x="4922838" y="3178175"/>
            <a:ext cx="114300" cy="31750"/>
            <a:chOff x="1482828" y="428522"/>
            <a:chExt cx="113913" cy="31143"/>
          </a:xfrm>
        </p:grpSpPr>
        <p:sp>
          <p:nvSpPr>
            <p:cNvPr id="28" name="Rectangle 27"/>
            <p:cNvSpPr/>
            <p:nvPr/>
          </p:nvSpPr>
          <p:spPr>
            <a:xfrm>
              <a:off x="1482828" y="428522"/>
              <a:ext cx="113913" cy="31143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482828" y="428522"/>
              <a:ext cx="113913" cy="311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6350" tIns="6350" rIns="6350" bIns="6350" spcCol="1270" anchor="ctr"/>
            <a:lstStyle/>
            <a:p>
              <a:pPr algn="ctr" defTabSz="22225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GB" sz="50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3077" name="Group 19"/>
          <p:cNvGrpSpPr>
            <a:grpSpLocks/>
          </p:cNvGrpSpPr>
          <p:nvPr/>
        </p:nvGrpSpPr>
        <p:grpSpPr bwMode="auto">
          <a:xfrm>
            <a:off x="4524375" y="3870325"/>
            <a:ext cx="95250" cy="58738"/>
            <a:chOff x="1084671" y="1121097"/>
            <a:chExt cx="95193" cy="57676"/>
          </a:xfrm>
        </p:grpSpPr>
        <p:sp>
          <p:nvSpPr>
            <p:cNvPr id="26" name="Rectangle 25"/>
            <p:cNvSpPr/>
            <p:nvPr/>
          </p:nvSpPr>
          <p:spPr>
            <a:xfrm>
              <a:off x="1084671" y="1121097"/>
              <a:ext cx="95193" cy="57676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1084671" y="1121097"/>
              <a:ext cx="95193" cy="576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6350" tIns="6350" rIns="6350" bIns="6350" spcCol="1270" anchor="ctr"/>
            <a:lstStyle/>
            <a:p>
              <a:pPr algn="ctr" defTabSz="22225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GB" sz="50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3078" name="Group 21"/>
          <p:cNvGrpSpPr>
            <a:grpSpLocks/>
          </p:cNvGrpSpPr>
          <p:nvPr/>
        </p:nvGrpSpPr>
        <p:grpSpPr bwMode="auto">
          <a:xfrm>
            <a:off x="4125913" y="3175000"/>
            <a:ext cx="76200" cy="38100"/>
            <a:chOff x="686815" y="424698"/>
            <a:chExt cx="75868" cy="38791"/>
          </a:xfrm>
        </p:grpSpPr>
        <p:sp>
          <p:nvSpPr>
            <p:cNvPr id="24" name="Rectangle 23"/>
            <p:cNvSpPr/>
            <p:nvPr/>
          </p:nvSpPr>
          <p:spPr>
            <a:xfrm>
              <a:off x="686815" y="424698"/>
              <a:ext cx="75868" cy="38791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686815" y="424698"/>
              <a:ext cx="75868" cy="387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1270" tIns="1270" rIns="1270" bIns="1270" spcCol="1270" anchor="ctr"/>
            <a:lstStyle/>
            <a:p>
              <a:pPr algn="ctr" defTabSz="4445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GB" sz="10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32" name="Flowchart: Alternate Process 31"/>
          <p:cNvSpPr/>
          <p:nvPr/>
        </p:nvSpPr>
        <p:spPr>
          <a:xfrm>
            <a:off x="-252536" y="2219325"/>
            <a:ext cx="7056661" cy="1787525"/>
          </a:xfrm>
          <a:prstGeom prst="flowChartAlternateProces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GB" sz="2800" b="1" dirty="0" smtClean="0">
                <a:solidFill>
                  <a:srgbClr val="FFFFFF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 VTE </a:t>
            </a:r>
            <a:r>
              <a:rPr lang="en-GB" sz="2800" b="1" dirty="0">
                <a:solidFill>
                  <a:srgbClr val="FFFFFF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Risk in Lower Limb Immobilisation </a:t>
            </a:r>
            <a:r>
              <a:rPr lang="en-GB" sz="2800" b="1" dirty="0" smtClean="0">
                <a:solidFill>
                  <a:srgbClr val="FFFFFF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in </a:t>
            </a:r>
            <a:r>
              <a:rPr lang="en-GB" sz="2800" b="1" dirty="0">
                <a:solidFill>
                  <a:srgbClr val="FFFFFF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Plaster Cast </a:t>
            </a:r>
          </a:p>
          <a:p>
            <a:pPr algn="ctr" eaLnBrk="1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en-GB" sz="2800" b="1" dirty="0" smtClean="0">
                <a:solidFill>
                  <a:srgbClr val="FFFFFF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Clinical </a:t>
            </a:r>
            <a:r>
              <a:rPr lang="en-GB" sz="2800" b="1" dirty="0">
                <a:solidFill>
                  <a:srgbClr val="FFFFFF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Audit </a:t>
            </a:r>
            <a:r>
              <a:rPr lang="en-GB" sz="2800" b="1" dirty="0" smtClean="0">
                <a:solidFill>
                  <a:srgbClr val="FFFFFF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2015-16</a:t>
            </a:r>
            <a:endParaRPr lang="en-GB" sz="1100" dirty="0"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  <p:sp>
        <p:nvSpPr>
          <p:cNvPr id="33" name="Flowchart: Alternate Process 32"/>
          <p:cNvSpPr/>
          <p:nvPr/>
        </p:nvSpPr>
        <p:spPr>
          <a:xfrm>
            <a:off x="2700338" y="4149725"/>
            <a:ext cx="6738937" cy="1438275"/>
          </a:xfrm>
          <a:prstGeom prst="flowChartAlternateProcess">
            <a:avLst/>
          </a:prstGeom>
          <a:solidFill>
            <a:srgbClr val="663399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115000"/>
              </a:lnSpc>
              <a:spcAft>
                <a:spcPts val="0"/>
              </a:spcAft>
              <a:defRPr/>
            </a:pPr>
            <a:r>
              <a:rPr lang="en-GB" sz="2800" b="1" dirty="0">
                <a:latin typeface="Century Gothic" panose="020B0502020202020204" pitchFamily="34" charset="0"/>
                <a:ea typeface="Calibri" panose="020F0502020204030204" pitchFamily="34" charset="0"/>
              </a:rPr>
              <a:t>National findings</a:t>
            </a:r>
            <a:endParaRPr lang="en-GB" sz="1100" dirty="0"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67744" y="332656"/>
            <a:ext cx="6552728" cy="1070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b="1" dirty="0" smtClean="0">
                <a:solidFill>
                  <a:srgbClr val="663399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Royal College of Emergency Medicine</a:t>
            </a:r>
            <a:endParaRPr lang="en-GB" sz="1200" dirty="0" smtClean="0">
              <a:effectLst/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b="1" dirty="0" smtClean="0">
                <a:solidFill>
                  <a:srgbClr val="C000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Clinical Audits</a:t>
            </a:r>
            <a:endParaRPr lang="en-GB" sz="12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9" name="Picture 18" descr="\\Cemsbs01\cem\RCEM - document and forms\GENERAL\RCEM Branding\new shield only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53423"/>
            <a:ext cx="1224136" cy="14947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762000" y="-26988"/>
            <a:ext cx="7772400" cy="1143001"/>
          </a:xfrm>
        </p:spPr>
        <p:txBody>
          <a:bodyPr/>
          <a:lstStyle/>
          <a:p>
            <a:r>
              <a:rPr lang="en-GB" altLang="en-US" sz="4000" dirty="0" smtClean="0">
                <a:latin typeface="Century Gothic" panose="020B0502020202020204" pitchFamily="34" charset="0"/>
              </a:rPr>
              <a:t>Diagnosis</a:t>
            </a: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0" y="38195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4341" name="Text Box 2"/>
          <p:cNvSpPr txBox="1">
            <a:spLocks noChangeArrowheads="1"/>
          </p:cNvSpPr>
          <p:nvPr/>
        </p:nvSpPr>
        <p:spPr bwMode="auto">
          <a:xfrm>
            <a:off x="6265549" y="1116013"/>
            <a:ext cx="2554923" cy="269435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Aft>
                <a:spcPts val="1000"/>
              </a:spcAft>
              <a:buNone/>
            </a:pPr>
            <a:r>
              <a:rPr lang="en-GB" sz="1800" i="1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Sample: all patients</a:t>
            </a:r>
            <a:endParaRPr lang="en-GB" sz="1800" dirty="0">
              <a:solidFill>
                <a:schemeClr val="tx2"/>
              </a:solidFill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>
              <a:spcAft>
                <a:spcPts val="1000"/>
              </a:spcAft>
              <a:buNone/>
            </a:pPr>
            <a:r>
              <a:rPr lang="en-GB" sz="180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This confirms that the overwhelming indication for plaster cast (or </a:t>
            </a:r>
            <a:r>
              <a:rPr lang="en-GB" sz="1800" dirty="0" err="1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backslab</a:t>
            </a:r>
            <a:r>
              <a:rPr lang="en-GB" sz="180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) immobilisation of a lower limb is fracture.</a:t>
            </a:r>
          </a:p>
          <a:p>
            <a:pPr>
              <a:spcAft>
                <a:spcPts val="1000"/>
              </a:spcAft>
              <a:buNone/>
            </a:pPr>
            <a:r>
              <a:rPr lang="en-GB" sz="180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It should be noted that fractures may occur in combination with other injuries which may affect the clinical decision to immobilise.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None/>
            </a:pPr>
            <a:r>
              <a:rPr lang="en-GB" altLang="en-US" sz="2400" dirty="0">
                <a:solidFill>
                  <a:schemeClr val="tx2"/>
                </a:solidFill>
                <a:latin typeface="Century Gothic" panose="020B0502020202020204" pitchFamily="34" charset="0"/>
              </a:rPr>
              <a:t> 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96752"/>
            <a:ext cx="6018777" cy="4514083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76275" y="0"/>
            <a:ext cx="7772400" cy="1143000"/>
          </a:xfrm>
        </p:spPr>
        <p:txBody>
          <a:bodyPr/>
          <a:lstStyle/>
          <a:p>
            <a:r>
              <a:rPr lang="en-GB" altLang="en-US" sz="4000" smtClean="0">
                <a:latin typeface="Century Gothic" panose="020B0502020202020204" pitchFamily="34" charset="0"/>
              </a:rPr>
              <a:t>Audit results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>
                <a:solidFill>
                  <a:schemeClr val="tx2"/>
                </a:solidFill>
                <a:latin typeface="Century Gothic" panose="020B0502020202020204" pitchFamily="34" charset="0"/>
              </a:rPr>
              <a:t>How did EDs perform against the standards?</a:t>
            </a:r>
          </a:p>
          <a:p>
            <a:endParaRPr lang="en-GB" altLang="en-US" smtClean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r>
              <a:rPr lang="en-GB" altLang="en-US" smtClean="0">
                <a:solidFill>
                  <a:schemeClr val="tx2"/>
                </a:solidFill>
                <a:latin typeface="Century Gothic" panose="020B0502020202020204" pitchFamily="34" charset="0"/>
              </a:rPr>
              <a:t>This section helps you understand more about how EDs performed nationally.</a:t>
            </a:r>
          </a:p>
          <a:p>
            <a:endParaRPr lang="en-GB" alt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579213"/>
            <a:ext cx="6264696" cy="4698522"/>
          </a:xfrm>
          <a:prstGeom prst="rect">
            <a:avLst/>
          </a:prstGeom>
        </p:spPr>
      </p:pic>
      <p:sp>
        <p:nvSpPr>
          <p:cNvPr id="17410" name="Rectangle 5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7411" name="Rectangle 7"/>
          <p:cNvSpPr>
            <a:spLocks noChangeArrowheads="1"/>
          </p:cNvSpPr>
          <p:nvPr/>
        </p:nvSpPr>
        <p:spPr bwMode="auto">
          <a:xfrm>
            <a:off x="0" y="8286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60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GB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412" name="Rectangle 8"/>
          <p:cNvSpPr>
            <a:spLocks noChangeArrowheads="1"/>
          </p:cNvSpPr>
          <p:nvPr/>
        </p:nvSpPr>
        <p:spPr bwMode="auto">
          <a:xfrm>
            <a:off x="0" y="43053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41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741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7416" name="Rectangle 9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7417" name="Rectangle 10"/>
          <p:cNvSpPr>
            <a:spLocks noChangeArrowheads="1"/>
          </p:cNvSpPr>
          <p:nvPr/>
        </p:nvSpPr>
        <p:spPr bwMode="auto">
          <a:xfrm>
            <a:off x="152400" y="6096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100" b="1">
                <a:solidFill>
                  <a:srgbClr val="C45911"/>
                </a:solidFill>
                <a:latin typeface="Century Gothic" panose="020B0502020202020204" pitchFamily="34" charset="0"/>
              </a:rPr>
              <a:t>                          </a:t>
            </a: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418" name="Rectangle 12"/>
          <p:cNvSpPr>
            <a:spLocks noChangeArrowheads="1"/>
          </p:cNvSpPr>
          <p:nvPr/>
        </p:nvSpPr>
        <p:spPr bwMode="auto">
          <a:xfrm>
            <a:off x="152400" y="588169"/>
            <a:ext cx="86487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sz="4000" spc="-60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VTE risk assessment in the ED</a:t>
            </a:r>
            <a:endParaRPr lang="en-GB" altLang="en-US" sz="40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6215568" y="1988840"/>
            <a:ext cx="2572916" cy="345855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n-GB" sz="1800" i="1" spc="-50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Sample</a:t>
            </a:r>
            <a:r>
              <a:rPr lang="en-GB" sz="1800" i="1" spc="-5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all </a:t>
            </a:r>
            <a:r>
              <a:rPr lang="en-GB" sz="1800" i="1" spc="-50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patients</a:t>
            </a:r>
          </a:p>
          <a:p>
            <a:endParaRPr lang="en-GB" sz="1800" spc="-50" dirty="0">
              <a:solidFill>
                <a:schemeClr val="tx2"/>
              </a:solidFill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800" spc="-5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shows that only a quarter of patients have a formal VTE assessment recorded in the ED</a:t>
            </a:r>
            <a:r>
              <a:rPr lang="en-GB" sz="1800" spc="-50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GB" sz="1800" spc="-50" dirty="0">
              <a:solidFill>
                <a:schemeClr val="tx2"/>
              </a:solidFill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800" spc="-5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further 4 % were assessed at a review within 24 hours of ED attendance.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800" spc="-5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spc="-5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11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524" y="1628799"/>
            <a:ext cx="6240695" cy="4680521"/>
          </a:xfrm>
          <a:prstGeom prst="rect">
            <a:avLst/>
          </a:prstGeom>
        </p:spPr>
      </p:pic>
      <p:sp>
        <p:nvSpPr>
          <p:cNvPr id="17410" name="Rectangle 5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7411" name="Rectangle 7"/>
          <p:cNvSpPr>
            <a:spLocks noChangeArrowheads="1"/>
          </p:cNvSpPr>
          <p:nvPr/>
        </p:nvSpPr>
        <p:spPr bwMode="auto">
          <a:xfrm>
            <a:off x="0" y="8286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60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GB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41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741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7416" name="Rectangle 9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7417" name="Rectangle 10"/>
          <p:cNvSpPr>
            <a:spLocks noChangeArrowheads="1"/>
          </p:cNvSpPr>
          <p:nvPr/>
        </p:nvSpPr>
        <p:spPr bwMode="auto">
          <a:xfrm>
            <a:off x="152400" y="6096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100" b="1">
                <a:solidFill>
                  <a:srgbClr val="C45911"/>
                </a:solidFill>
                <a:latin typeface="Century Gothic" panose="020B0502020202020204" pitchFamily="34" charset="0"/>
              </a:rPr>
              <a:t>                          </a:t>
            </a: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418" name="Rectangle 12"/>
          <p:cNvSpPr>
            <a:spLocks noChangeArrowheads="1"/>
          </p:cNvSpPr>
          <p:nvPr/>
        </p:nvSpPr>
        <p:spPr bwMode="auto">
          <a:xfrm>
            <a:off x="152400" y="588169"/>
            <a:ext cx="89916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sz="4000" spc="-60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Was </a:t>
            </a:r>
            <a:r>
              <a:rPr lang="en-GB" sz="4000" spc="-50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GB" sz="4000" spc="-50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hromboprophylaxis indicated?</a:t>
            </a:r>
            <a:endParaRPr lang="en-GB" altLang="en-US" sz="40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5940152" y="2227025"/>
            <a:ext cx="3096344" cy="343422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n-GB" sz="1800" i="1" spc="-50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Sample</a:t>
            </a:r>
            <a:r>
              <a:rPr lang="en-GB" sz="1800" i="1" spc="-5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all </a:t>
            </a:r>
            <a:r>
              <a:rPr lang="en-GB" sz="1800" i="1" spc="-50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patients</a:t>
            </a:r>
          </a:p>
          <a:p>
            <a:endParaRPr lang="en-GB" sz="1800" i="1" spc="-50" dirty="0">
              <a:solidFill>
                <a:schemeClr val="tx2"/>
              </a:solidFill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800" spc="-5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Thromboprophylaxis indication was not documented in </a:t>
            </a:r>
            <a:r>
              <a:rPr lang="en-GB" sz="1800" spc="-50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71% </a:t>
            </a:r>
            <a:r>
              <a:rPr lang="en-GB" sz="1800" spc="-5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cases. This is an area RCEM encourages improvements to be made. Where documented, thromboprophylaxis was definitively indicated for half of these patients.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spc="-5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11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spc="-5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11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12329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7411" name="Rectangle 7"/>
          <p:cNvSpPr>
            <a:spLocks noChangeArrowheads="1"/>
          </p:cNvSpPr>
          <p:nvPr/>
        </p:nvSpPr>
        <p:spPr bwMode="auto">
          <a:xfrm>
            <a:off x="0" y="8286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60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GB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412" name="Rectangle 8"/>
          <p:cNvSpPr>
            <a:spLocks noChangeArrowheads="1"/>
          </p:cNvSpPr>
          <p:nvPr/>
        </p:nvSpPr>
        <p:spPr bwMode="auto">
          <a:xfrm>
            <a:off x="0" y="43053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41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741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7416" name="Rectangle 9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7417" name="Rectangle 10"/>
          <p:cNvSpPr>
            <a:spLocks noChangeArrowheads="1"/>
          </p:cNvSpPr>
          <p:nvPr/>
        </p:nvSpPr>
        <p:spPr bwMode="auto">
          <a:xfrm>
            <a:off x="152400" y="6096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100" b="1">
                <a:solidFill>
                  <a:srgbClr val="C45911"/>
                </a:solidFill>
                <a:latin typeface="Century Gothic" panose="020B0502020202020204" pitchFamily="34" charset="0"/>
              </a:rPr>
              <a:t>                          </a:t>
            </a: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418" name="Rectangle 12"/>
          <p:cNvSpPr>
            <a:spLocks noChangeArrowheads="1"/>
          </p:cNvSpPr>
          <p:nvPr/>
        </p:nvSpPr>
        <p:spPr bwMode="auto">
          <a:xfrm>
            <a:off x="152400" y="-27384"/>
            <a:ext cx="86487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sz="4000" spc="-6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</a:t>
            </a:r>
            <a:r>
              <a:rPr lang="en-GB" sz="4000" spc="-60" dirty="0" smtClean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ritten evidence of the patient receiving or being referred for thromboprophylaxis</a:t>
            </a:r>
            <a:endParaRPr lang="en-GB" altLang="en-US" sz="40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6228184" y="2283083"/>
            <a:ext cx="2572916" cy="345855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800" b="1" spc="-50" dirty="0" smtClean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STANDARD </a:t>
            </a:r>
            <a:r>
              <a:rPr lang="en-GB" sz="1800" b="1" spc="-50" dirty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1: </a:t>
            </a:r>
            <a:r>
              <a:rPr lang="en-GB" sz="1800" spc="-50" dirty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a need for thromboprophylaxis is indicated, there should be written evidence of the patient receiving or being referred for treatment</a:t>
            </a:r>
            <a:r>
              <a:rPr lang="en-GB" sz="1800" b="1" spc="-50" dirty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sz="1800" dirty="0">
              <a:solidFill>
                <a:schemeClr val="tx2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1000"/>
              </a:spcAft>
            </a:pPr>
            <a:r>
              <a:rPr lang="en-GB" sz="1800" i="1" dirty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Sample: Q6=yes (n=1477)</a:t>
            </a:r>
            <a:endParaRPr lang="en-GB" sz="1800" dirty="0">
              <a:solidFill>
                <a:schemeClr val="tx2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spc="-5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11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spc="-5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11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Picture 14" descr="https://cdn1.iconfinder.com/data/icons/ui-5/502/check-512.png"/>
          <p:cNvPicPr/>
          <p:nvPr/>
        </p:nvPicPr>
        <p:blipFill>
          <a:blip r:embed="rId2" cstate="print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5118" y="2365117"/>
            <a:ext cx="266700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011261"/>
            <a:ext cx="5922767" cy="444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12158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484784"/>
            <a:ext cx="6018776" cy="4514082"/>
          </a:xfrm>
          <a:prstGeom prst="rect">
            <a:avLst/>
          </a:prstGeom>
        </p:spPr>
      </p:pic>
      <p:sp>
        <p:nvSpPr>
          <p:cNvPr id="17410" name="Rectangle 5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7411" name="Rectangle 7"/>
          <p:cNvSpPr>
            <a:spLocks noChangeArrowheads="1"/>
          </p:cNvSpPr>
          <p:nvPr/>
        </p:nvSpPr>
        <p:spPr bwMode="auto">
          <a:xfrm>
            <a:off x="0" y="8286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60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en-GB" altLang="en-US" sz="180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GB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412" name="Rectangle 8"/>
          <p:cNvSpPr>
            <a:spLocks noChangeArrowheads="1"/>
          </p:cNvSpPr>
          <p:nvPr/>
        </p:nvSpPr>
        <p:spPr bwMode="auto">
          <a:xfrm>
            <a:off x="0" y="43053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41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741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7416" name="Rectangle 9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7417" name="Rectangle 10"/>
          <p:cNvSpPr>
            <a:spLocks noChangeArrowheads="1"/>
          </p:cNvSpPr>
          <p:nvPr/>
        </p:nvSpPr>
        <p:spPr bwMode="auto">
          <a:xfrm>
            <a:off x="152400" y="6096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100" b="1">
                <a:solidFill>
                  <a:srgbClr val="C45911"/>
                </a:solidFill>
                <a:latin typeface="Century Gothic" panose="020B0502020202020204" pitchFamily="34" charset="0"/>
              </a:rPr>
              <a:t>                          </a:t>
            </a: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418" name="Rectangle 12"/>
          <p:cNvSpPr>
            <a:spLocks noChangeArrowheads="1"/>
          </p:cNvSpPr>
          <p:nvPr/>
        </p:nvSpPr>
        <p:spPr bwMode="auto">
          <a:xfrm>
            <a:off x="152400" y="260648"/>
            <a:ext cx="86487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sz="4000" spc="-60" dirty="0" smtClean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Thromboprophylaxis type</a:t>
            </a:r>
            <a:endParaRPr lang="en-GB" altLang="en-US" sz="40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6156176" y="1340009"/>
            <a:ext cx="2867392" cy="525734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n-GB" sz="1800" i="1" spc="-50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Sample</a:t>
            </a:r>
            <a:r>
              <a:rPr lang="en-GB" sz="1800" i="1" spc="-5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Q6=Yes – indicated (n=1477</a:t>
            </a:r>
            <a:r>
              <a:rPr lang="en-GB" sz="1800" i="1" spc="-50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endParaRPr lang="en-GB" sz="1800" spc="-50" dirty="0">
              <a:solidFill>
                <a:schemeClr val="tx2"/>
              </a:solidFill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800" spc="-5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Heparin is by far the most commonly used treatment</a:t>
            </a:r>
            <a:r>
              <a:rPr lang="en-GB" sz="1800" spc="-50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GB" sz="1800" spc="-50" dirty="0">
              <a:solidFill>
                <a:schemeClr val="tx2"/>
              </a:solidFill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800" spc="-5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10% of patients, the type </a:t>
            </a:r>
            <a:r>
              <a:rPr lang="en-GB" sz="1800" spc="-50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thromboprophylaxis is </a:t>
            </a:r>
            <a:r>
              <a:rPr lang="en-GB" sz="1800" spc="-5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 recorded.  This may not necessarily indicate poor practice as there may be an alternative arrangement in place, e.g. patient is seen in a fracture clinic the following day, where VTE prophylaxis is conducted</a:t>
            </a:r>
            <a:r>
              <a:rPr lang="en-GB" sz="1800" spc="-50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sz="1800" dirty="0">
              <a:solidFill>
                <a:schemeClr val="tx2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spc="-5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16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spc="-5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16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09937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5" y="1628800"/>
            <a:ext cx="5760640" cy="4320480"/>
          </a:xfrm>
          <a:prstGeom prst="rect">
            <a:avLst/>
          </a:prstGeom>
        </p:spPr>
      </p:pic>
      <p:sp>
        <p:nvSpPr>
          <p:cNvPr id="18434" name="Rectangle 5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8435" name="Rectangle 9"/>
          <p:cNvSpPr>
            <a:spLocks noChangeArrowheads="1"/>
          </p:cNvSpPr>
          <p:nvPr/>
        </p:nvSpPr>
        <p:spPr bwMode="auto">
          <a:xfrm>
            <a:off x="0" y="12858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8436" name="Title 1"/>
          <p:cNvSpPr>
            <a:spLocks noGrp="1"/>
          </p:cNvSpPr>
          <p:nvPr>
            <p:ph type="title"/>
          </p:nvPr>
        </p:nvSpPr>
        <p:spPr>
          <a:xfrm>
            <a:off x="0" y="125760"/>
            <a:ext cx="9144000" cy="1143000"/>
          </a:xfrm>
        </p:spPr>
        <p:txBody>
          <a:bodyPr/>
          <a:lstStyle/>
          <a:p>
            <a:r>
              <a:rPr lang="en-GB" sz="4000" spc="-60" dirty="0">
                <a:latin typeface="Century Gothic" panose="020B0502020202020204" pitchFamily="34" charset="0"/>
                <a:ea typeface="Times New Roman" panose="02020603050405020304" pitchFamily="18" charset="0"/>
                <a:cs typeface="Century Gothic" panose="020B0502020202020204" pitchFamily="34" charset="0"/>
              </a:rPr>
              <a:t>I</a:t>
            </a:r>
            <a:r>
              <a:rPr lang="en-GB" sz="4000" spc="-60" dirty="0" smtClean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Century Gothic" panose="020B0502020202020204" pitchFamily="34" charset="0"/>
              </a:rPr>
              <a:t>nformation leaflet on VTE risk provided to the patient</a:t>
            </a:r>
            <a:endParaRPr lang="en-GB" altLang="en-US" sz="4000" dirty="0" smtClean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sp>
        <p:nvSpPr>
          <p:cNvPr id="18437" name="Rectangle 2"/>
          <p:cNvSpPr>
            <a:spLocks noChangeArrowheads="1"/>
          </p:cNvSpPr>
          <p:nvPr/>
        </p:nvSpPr>
        <p:spPr bwMode="auto">
          <a:xfrm>
            <a:off x="179388" y="28876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4932040" y="1475677"/>
            <a:ext cx="3960440" cy="51216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800" b="1" spc="-50" dirty="0" smtClean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STANDARD </a:t>
            </a:r>
            <a:r>
              <a:rPr lang="en-GB" sz="1800" b="1" spc="-50" dirty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2: </a:t>
            </a:r>
            <a:r>
              <a:rPr lang="en-GB" sz="1800" dirty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Evidence that a patient information leaflet outlining the risk and need to seek medical attention if they develop symptoms for VTE has been given to all patients with temporary lower limb immobilisation</a:t>
            </a:r>
            <a:r>
              <a:rPr lang="en-GB" sz="1800" dirty="0" smtClean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GB" sz="1800" dirty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 </a:t>
            </a:r>
            <a:endParaRPr lang="en-GB" sz="1000" dirty="0">
              <a:solidFill>
                <a:schemeClr val="tx2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>
              <a:spcAft>
                <a:spcPts val="1000"/>
              </a:spcAft>
            </a:pPr>
            <a:r>
              <a:rPr lang="en-GB" sz="1800" i="1" dirty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Sample: all patients</a:t>
            </a:r>
            <a:endParaRPr lang="en-GB" sz="1800" dirty="0">
              <a:solidFill>
                <a:schemeClr val="tx2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800" spc="-50" dirty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is a clear benefit to providing written information to patients as we know that verbal communication in the </a:t>
            </a:r>
            <a:r>
              <a:rPr lang="en-GB" sz="1800" spc="-50" dirty="0" smtClean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 </a:t>
            </a:r>
            <a:r>
              <a:rPr lang="en-GB" sz="1800" spc="-50" dirty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may not be retained for a variety of reasons.</a:t>
            </a:r>
            <a:endParaRPr lang="en-GB" sz="1800" dirty="0">
              <a:solidFill>
                <a:schemeClr val="tx2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Picture 12" descr="https://cdn1.iconfinder.com/data/icons/ui-5/502/check-512.png"/>
          <p:cNvPicPr/>
          <p:nvPr/>
        </p:nvPicPr>
        <p:blipFill>
          <a:blip r:embed="rId3" cstate="print">
            <a:duotone>
              <a:prstClr val="black"/>
              <a:srgbClr val="F79646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835" y="1525999"/>
            <a:ext cx="276225" cy="276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684213" y="0"/>
            <a:ext cx="7772400" cy="1143000"/>
          </a:xfrm>
        </p:spPr>
        <p:txBody>
          <a:bodyPr/>
          <a:lstStyle/>
          <a:p>
            <a:r>
              <a:rPr lang="en-GB" altLang="en-US" sz="4000" smtClean="0">
                <a:latin typeface="Century Gothic" panose="020B0502020202020204" pitchFamily="34" charset="0"/>
              </a:rPr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88" y="1052513"/>
            <a:ext cx="8964612" cy="4525962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GB" sz="2000" dirty="0">
                <a:solidFill>
                  <a:schemeClr val="tx2"/>
                </a:solidFill>
                <a:latin typeface="Century Gothic" panose="020B0502020202020204" pitchFamily="34" charset="0"/>
              </a:rPr>
              <a:t>ED clinicians should ensure that VTE risk assessment is conducted and clearly documented</a:t>
            </a:r>
            <a:r>
              <a:rPr lang="en-GB" sz="20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.</a:t>
            </a:r>
            <a:endParaRPr lang="en-GB" sz="2000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GB" sz="2000" dirty="0">
                <a:solidFill>
                  <a:schemeClr val="tx2"/>
                </a:solidFill>
                <a:latin typeface="Century Gothic" panose="020B0502020202020204" pitchFamily="34" charset="0"/>
              </a:rPr>
              <a:t>EDs should ensure that where risk assessment and prophylaxis is provided outside of the ED there is a safe system that documents this. EDs may wish to consider developing or modifying a plaster cast prescription form to include VTE prophylaxis </a:t>
            </a:r>
            <a:r>
              <a:rPr lang="en-GB" sz="20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.</a:t>
            </a:r>
            <a:endParaRPr lang="en-GB" sz="2000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GB" sz="2000" dirty="0">
                <a:solidFill>
                  <a:schemeClr val="tx2"/>
                </a:solidFill>
                <a:latin typeface="Century Gothic" panose="020B0502020202020204" pitchFamily="34" charset="0"/>
              </a:rPr>
              <a:t>Where thromboprophylaxis is indicated, ED clinicians should keep written evidence of patients receiving or being referred for treatment.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000" dirty="0">
                <a:solidFill>
                  <a:schemeClr val="tx2"/>
                </a:solidFill>
                <a:latin typeface="Century Gothic" panose="020B0502020202020204" pitchFamily="34" charset="0"/>
              </a:rPr>
              <a:t>RCEM will develop a template patient information leaflet for ED clinicians to use or modify.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000" dirty="0">
                <a:solidFill>
                  <a:schemeClr val="tx2"/>
                </a:solidFill>
                <a:latin typeface="Century Gothic" panose="020B0502020202020204" pitchFamily="34" charset="0"/>
              </a:rPr>
              <a:t>ED clinicians should document evidence of providing all patients with lower limb immobilisation information leaflets, outlining the risk and the need to seek medical attention if they develop symptoms of VTE</a:t>
            </a:r>
            <a:r>
              <a:rPr lang="en-GB" sz="20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.</a:t>
            </a:r>
            <a:endParaRPr lang="en-GB" sz="2000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marL="0" indent="0">
              <a:buFontTx/>
              <a:buNone/>
              <a:defRPr/>
            </a:pPr>
            <a:endParaRPr lang="en-GB" sz="20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92125" y="0"/>
            <a:ext cx="7772400" cy="1143000"/>
          </a:xfrm>
        </p:spPr>
        <p:txBody>
          <a:bodyPr/>
          <a:lstStyle/>
          <a:p>
            <a:r>
              <a:rPr lang="en-GB" altLang="en-US" sz="4000" smtClean="0">
                <a:latin typeface="Century Gothic" panose="020B0502020202020204" pitchFamily="34" charset="0"/>
              </a:rP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91063" cy="4525963"/>
          </a:xfrm>
        </p:spPr>
        <p:txBody>
          <a:bodyPr/>
          <a:lstStyle/>
          <a:p>
            <a:pPr>
              <a:defRPr/>
            </a:pPr>
            <a:r>
              <a:rPr lang="en-GB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Read the full report</a:t>
            </a:r>
          </a:p>
          <a:p>
            <a:pPr>
              <a:defRPr/>
            </a:pPr>
            <a:r>
              <a:rPr lang="en-GB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Action planning</a:t>
            </a:r>
          </a:p>
          <a:p>
            <a:pPr>
              <a:defRPr/>
            </a:pPr>
            <a:r>
              <a:rPr lang="en-GB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Rapid </a:t>
            </a:r>
            <a:r>
              <a:rPr lang="en-GB" dirty="0">
                <a:solidFill>
                  <a:schemeClr val="tx2"/>
                </a:solidFill>
                <a:latin typeface="Century Gothic" panose="020B0502020202020204" pitchFamily="34" charset="0"/>
              </a:rPr>
              <a:t>cycle quality </a:t>
            </a:r>
            <a:r>
              <a:rPr lang="en-GB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improvement</a:t>
            </a:r>
          </a:p>
          <a:p>
            <a:pPr>
              <a:defRPr/>
            </a:pPr>
            <a:r>
              <a:rPr lang="en-GB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Contact other EDs for tips &amp; solutions</a:t>
            </a:r>
          </a:p>
          <a:p>
            <a:pPr>
              <a:defRPr/>
            </a:pPr>
            <a:endParaRPr lang="en-GB" dirty="0">
              <a:latin typeface="Century Gothic" panose="020B0502020202020204" pitchFamily="34" charset="0"/>
            </a:endParaRPr>
          </a:p>
          <a:p>
            <a:pPr marL="0" indent="0">
              <a:buFontTx/>
              <a:buNone/>
              <a:defRPr/>
            </a:pPr>
            <a:endParaRPr lang="en-GB" dirty="0">
              <a:latin typeface="Century Gothic" panose="020B0502020202020204" pitchFamily="34" charset="0"/>
            </a:endParaRPr>
          </a:p>
        </p:txBody>
      </p:sp>
      <p:pic>
        <p:nvPicPr>
          <p:cNvPr id="23556" name="Picture 4" descr="http://mpcforprofit.com/images/suce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1635125"/>
            <a:ext cx="3705225" cy="379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7772400" cy="1143000"/>
          </a:xfrm>
        </p:spPr>
        <p:txBody>
          <a:bodyPr/>
          <a:lstStyle/>
          <a:p>
            <a:r>
              <a:rPr lang="en-GB" altLang="en-US" sz="4000" dirty="0" smtClean="0">
                <a:latin typeface="Century Gothic" panose="020B0502020202020204" pitchFamily="34" charset="0"/>
              </a:rPr>
              <a:t>Contents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539750" y="1606550"/>
            <a:ext cx="4968354" cy="5027613"/>
          </a:xfrm>
        </p:spPr>
        <p:txBody>
          <a:bodyPr/>
          <a:lstStyle/>
          <a:p>
            <a:r>
              <a:rPr lang="en-GB" altLang="en-US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This shows how EDs</a:t>
            </a:r>
            <a:r>
              <a:rPr lang="en-GB" altLang="en-US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 </a:t>
            </a:r>
            <a:r>
              <a:rPr lang="en-GB" altLang="en-US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are performing against the audit standards.</a:t>
            </a:r>
          </a:p>
          <a:p>
            <a:endParaRPr lang="en-GB" altLang="en-US" dirty="0" smtClean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r>
              <a:rPr lang="en-GB" altLang="en-US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For further information, please see the national report.</a:t>
            </a:r>
          </a:p>
        </p:txBody>
      </p:sp>
      <p:pic>
        <p:nvPicPr>
          <p:cNvPr id="6" name="Picture 5" descr="image00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606550"/>
            <a:ext cx="3241179" cy="3621981"/>
          </a:xfrm>
          <a:prstGeom prst="rect">
            <a:avLst/>
          </a:prstGeo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685800" y="9525"/>
            <a:ext cx="7772400" cy="1143000"/>
          </a:xfrm>
        </p:spPr>
        <p:txBody>
          <a:bodyPr/>
          <a:lstStyle/>
          <a:p>
            <a:r>
              <a:rPr lang="en-GB" altLang="en-US" sz="4000" smtClean="0">
                <a:latin typeface="Century Gothic" panose="020B0502020202020204" pitchFamily="34" charset="0"/>
              </a:rPr>
              <a:t>Audit objective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6838950" cy="4114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GB" altLang="en-US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Identify </a:t>
            </a:r>
            <a:r>
              <a:rPr lang="en-GB" altLang="en-US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current performance </a:t>
            </a:r>
            <a:r>
              <a:rPr lang="en-GB" altLang="en-US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in EDs against </a:t>
            </a:r>
            <a:r>
              <a:rPr lang="en-GB" altLang="en-US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clinical standards </a:t>
            </a:r>
            <a:r>
              <a:rPr lang="en-GB" altLang="en-US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and display the results in order to facilitate </a:t>
            </a:r>
            <a:r>
              <a:rPr lang="en-GB" altLang="en-US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quality improvement</a:t>
            </a:r>
            <a:r>
              <a:rPr lang="en-GB" altLang="en-US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.</a:t>
            </a:r>
            <a:r>
              <a:rPr lang="en-GB" altLang="en-US" dirty="0" smtClean="0">
                <a:latin typeface="Century Gothic" panose="020B0502020202020204" pitchFamily="34" charset="0"/>
              </a:rPr>
              <a:t> </a:t>
            </a:r>
          </a:p>
          <a:p>
            <a:pPr marL="0" indent="0">
              <a:buFontTx/>
              <a:buNone/>
            </a:pPr>
            <a:endParaRPr lang="en-GB" alt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162153"/>
              </p:ext>
            </p:extLst>
          </p:nvPr>
        </p:nvGraphicFramePr>
        <p:xfrm>
          <a:off x="416993" y="1332352"/>
          <a:ext cx="8280920" cy="4328927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6091366"/>
                <a:gridCol w="2189554"/>
              </a:tblGrid>
              <a:tr h="2846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000" b="1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</a:rPr>
                        <a:t>Standard</a:t>
                      </a:r>
                      <a:endParaRPr lang="en-GB" sz="2000" b="1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2000" b="1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</a:rPr>
                        <a:t>Standard type</a:t>
                      </a:r>
                      <a:endParaRPr lang="en-GB" sz="2000" b="1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507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GB" sz="2000" spc="-6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</a:rPr>
                        <a:t>1. If </a:t>
                      </a:r>
                      <a:r>
                        <a:rPr lang="en-GB" sz="20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</a:rPr>
                        <a:t>a need for thromboprophylaxis is indicated, there should be written evidence of the patient receiving or being referred for treatment</a:t>
                      </a:r>
                      <a:r>
                        <a:rPr lang="en-GB" sz="2000" spc="-6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457200" lvl="0" indent="-4572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endParaRPr lang="en-GB" sz="7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spc="-60" dirty="0" smtClean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Fundamental</a:t>
                      </a:r>
                      <a:endParaRPr lang="en-GB" sz="2000" b="1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333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GB" sz="2000" spc="-6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</a:rPr>
                        <a:t>2. Evidence </a:t>
                      </a:r>
                      <a:r>
                        <a:rPr lang="en-GB" sz="20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</a:rPr>
                        <a:t>that a patient information leaflet outlining the risk and need to seek medical attention if they develop symptoms for VTE has been given to all patients with temporary lower limb immobilisation</a:t>
                      </a:r>
                      <a:r>
                        <a:rPr lang="en-GB" sz="2000" spc="-6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spc="-60" dirty="0">
                          <a:solidFill>
                            <a:srgbClr val="FF6600"/>
                          </a:solidFill>
                          <a:effectLst/>
                          <a:latin typeface="Century Gothic" panose="020B0502020202020204" pitchFamily="34" charset="0"/>
                        </a:rPr>
                        <a:t>Developmental</a:t>
                      </a:r>
                      <a:endParaRPr lang="en-GB" sz="2000" dirty="0">
                        <a:solidFill>
                          <a:srgbClr val="FF66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GB" sz="20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en-GB" altLang="en-US" sz="4000" smtClean="0">
                <a:latin typeface="Century Gothic" panose="020B0502020202020204" pitchFamily="34" charset="0"/>
              </a:rPr>
              <a:t>Standards</a:t>
            </a:r>
          </a:p>
        </p:txBody>
      </p:sp>
      <p:pic>
        <p:nvPicPr>
          <p:cNvPr id="11" name="Picture 10" descr="https://cdn1.iconfinder.com/data/icons/ui-5/502/check-512.png"/>
          <p:cNvPicPr/>
          <p:nvPr/>
        </p:nvPicPr>
        <p:blipFill>
          <a:blip r:embed="rId2" cstate="print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1649" y="1836409"/>
            <a:ext cx="498153" cy="518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 descr="https://cdn1.iconfinder.com/data/icons/ui-5/502/check-512.png"/>
          <p:cNvPicPr/>
          <p:nvPr/>
        </p:nvPicPr>
        <p:blipFill>
          <a:blip r:embed="rId3" cstate="print">
            <a:duotone>
              <a:prstClr val="black"/>
              <a:srgbClr val="F79646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1649" y="3645024"/>
            <a:ext cx="498153" cy="5040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052736"/>
            <a:ext cx="6030915" cy="4523186"/>
          </a:xfrm>
          <a:prstGeom prst="rect">
            <a:avLst/>
          </a:prstGeom>
        </p:spPr>
      </p:pic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11188" y="17463"/>
            <a:ext cx="7772400" cy="1143000"/>
          </a:xfrm>
        </p:spPr>
        <p:txBody>
          <a:bodyPr/>
          <a:lstStyle/>
          <a:p>
            <a:r>
              <a:rPr lang="en-GB" altLang="en-US" sz="4000" dirty="0" smtClean="0">
                <a:latin typeface="Century Gothic" panose="020B0502020202020204" pitchFamily="34" charset="0"/>
              </a:rPr>
              <a:t>Executive summary</a:t>
            </a: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6227763" y="1497013"/>
            <a:ext cx="2628900" cy="421005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en-GB" altLang="en-US" sz="2000" dirty="0">
                <a:solidFill>
                  <a:schemeClr val="tx2"/>
                </a:solidFill>
                <a:latin typeface="Century Gothic" panose="020B0502020202020204" pitchFamily="34" charset="0"/>
              </a:rPr>
              <a:t>This graph shows how </a:t>
            </a:r>
            <a:r>
              <a:rPr lang="en-GB" alt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EDs</a:t>
            </a:r>
            <a:r>
              <a:rPr lang="en-GB" altLang="en-US" sz="2000" dirty="0">
                <a:solidFill>
                  <a:schemeClr val="tx2"/>
                </a:solidFill>
                <a:latin typeface="Century Gothic" panose="020B0502020202020204" pitchFamily="34" charset="0"/>
              </a:rPr>
              <a:t> performed on all standards for this audit.  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en-GB" alt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↑</a:t>
            </a:r>
            <a:r>
              <a:rPr lang="en-GB" altLang="en-US" sz="2000" dirty="0">
                <a:solidFill>
                  <a:schemeClr val="tx2"/>
                </a:solidFill>
                <a:latin typeface="Century Gothic" panose="020B0502020202020204" pitchFamily="34" charset="0"/>
              </a:rPr>
              <a:t> Higher scores (e.g. 100%) indicate higher compliance with the standards and better performance.  </a:t>
            </a:r>
          </a:p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endParaRPr lang="en-GB" altLang="en-US" sz="20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0" y="58784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563609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2" name="Picture 11" descr="https://cdn1.iconfinder.com/data/icons/ui-5/502/check-512.png"/>
          <p:cNvPicPr/>
          <p:nvPr/>
        </p:nvPicPr>
        <p:blipFill>
          <a:blip r:embed="rId3" cstate="print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497013"/>
            <a:ext cx="266700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https://cdn1.iconfinder.com/data/icons/ui-5/502/check-512.png"/>
          <p:cNvPicPr/>
          <p:nvPr/>
        </p:nvPicPr>
        <p:blipFill>
          <a:blip r:embed="rId4" cstate="print">
            <a:duotone>
              <a:prstClr val="black"/>
              <a:srgbClr val="F79646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4893" y="4260419"/>
            <a:ext cx="276225" cy="276225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4445103" y="1580505"/>
            <a:ext cx="1478915" cy="984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000" b="1" dirty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Standards:</a:t>
            </a:r>
            <a:endParaRPr lang="en-GB" sz="1100" dirty="0">
              <a:solidFill>
                <a:schemeClr val="tx2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000" dirty="0" smtClean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GB" sz="1000" dirty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Fundamental </a:t>
            </a:r>
            <a:endParaRPr lang="en-GB" sz="1100" dirty="0">
              <a:solidFill>
                <a:schemeClr val="tx2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000" dirty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GB" sz="1000" dirty="0" smtClean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Developmental </a:t>
            </a:r>
            <a:endParaRPr lang="en-GB" sz="1100" dirty="0">
              <a:solidFill>
                <a:schemeClr val="tx2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4461118" y="4260419"/>
            <a:ext cx="902970" cy="253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000" dirty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Standard 2</a:t>
            </a:r>
            <a:endParaRPr lang="en-GB" sz="1100" dirty="0">
              <a:solidFill>
                <a:schemeClr val="tx2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" name="Picture 16" descr="https://cdn1.iconfinder.com/data/icons/ui-5/502/check-512.png"/>
          <p:cNvPicPr/>
          <p:nvPr/>
        </p:nvPicPr>
        <p:blipFill>
          <a:blip r:embed="rId3" cstate="print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844824"/>
            <a:ext cx="266700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 descr="https://cdn1.iconfinder.com/data/icons/ui-5/502/check-512.png"/>
          <p:cNvPicPr/>
          <p:nvPr/>
        </p:nvPicPr>
        <p:blipFill>
          <a:blip r:embed="rId4" cstate="print">
            <a:duotone>
              <a:prstClr val="black"/>
              <a:srgbClr val="F79646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144663"/>
            <a:ext cx="276225" cy="276225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1886372" y="1488746"/>
            <a:ext cx="902970" cy="253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000" dirty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Standard </a:t>
            </a:r>
            <a:r>
              <a:rPr lang="en-GB" sz="1000" dirty="0" smtClean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GB" sz="1100" dirty="0">
              <a:solidFill>
                <a:schemeClr val="tx2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684213" y="0"/>
            <a:ext cx="7772400" cy="1143000"/>
          </a:xfrm>
        </p:spPr>
        <p:txBody>
          <a:bodyPr/>
          <a:lstStyle/>
          <a:p>
            <a:r>
              <a:rPr lang="en-GB" altLang="en-US" sz="4000" dirty="0" smtClean="0">
                <a:latin typeface="Century Gothic" panose="020B0502020202020204" pitchFamily="34" charset="0"/>
              </a:rPr>
              <a:t>National results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143639"/>
              </p:ext>
            </p:extLst>
          </p:nvPr>
        </p:nvGraphicFramePr>
        <p:xfrm>
          <a:off x="257174" y="980730"/>
          <a:ext cx="8635304" cy="5586936"/>
        </p:xfrm>
        <a:graphic>
          <a:graphicData uri="http://schemas.openxmlformats.org/drawingml/2006/table">
            <a:tbl>
              <a:tblPr firstRow="1" firstCol="1" bandRow="1"/>
              <a:tblGrid>
                <a:gridCol w="4962898"/>
                <a:gridCol w="668974"/>
                <a:gridCol w="1001144"/>
                <a:gridCol w="1001144"/>
                <a:gridCol w="1001144"/>
              </a:tblGrid>
              <a:tr h="32938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RCEM Standard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National Results (9916 cases)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0671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Lower quartile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Median* 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spc="-6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Upper quartile</a:t>
                      </a:r>
                      <a:endParaRPr lang="en-GB" sz="160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514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600" b="1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Assessment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495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600" spc="-6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VTE risk assessment carried out</a:t>
                      </a:r>
                      <a:endParaRPr lang="en-GB" sz="160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spc="-6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11%</a:t>
                      </a:r>
                      <a:endParaRPr lang="en-GB" sz="160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40%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6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VTE risk level documented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spc="-6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60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spc="-6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50%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spc="-6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84%</a:t>
                      </a:r>
                      <a:endParaRPr lang="en-GB" sz="160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98%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6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Thromboprophylaxis indicated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spc="-6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60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spc="-6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  <a:endParaRPr lang="en-GB" sz="160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spc="-6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6%</a:t>
                      </a:r>
                      <a:endParaRPr lang="en-GB" sz="160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22%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514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600" b="1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Treatment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1416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600" b="1" spc="-6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STANDARD </a:t>
                      </a:r>
                      <a:r>
                        <a:rPr lang="en-GB" sz="1600" b="1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1: </a:t>
                      </a:r>
                      <a:r>
                        <a:rPr lang="en-GB" sz="16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If a need for </a:t>
                      </a:r>
                      <a:r>
                        <a:rPr lang="en-GB" sz="1600" spc="-6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thromboprophylaxis </a:t>
                      </a:r>
                      <a:r>
                        <a:rPr lang="en-GB" sz="16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is indicated, there should be written evidence of the patient receiving or being referred for treatment.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89%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spc="-6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  <a:endParaRPr lang="en-GB" sz="160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514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600" b="1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Patient information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4925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GB" sz="1600" b="1" spc="-6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STANDARD </a:t>
                      </a:r>
                      <a:r>
                        <a:rPr lang="en-GB" sz="1600" b="1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2:</a:t>
                      </a:r>
                      <a:r>
                        <a:rPr lang="en-GB" sz="16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Evidence that a patient </a:t>
                      </a:r>
                      <a:r>
                        <a:rPr lang="en-GB" sz="1600" spc="-6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information </a:t>
                      </a:r>
                      <a:r>
                        <a:rPr lang="en-GB" sz="16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leaflet outlining the risk and need to seek medical attention if they develop symptoms for VTE has been given to all patients with temporary lower limb immobilisation.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2%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spc="-6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17%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8" name="Picture 7" descr="https://cdn1.iconfinder.com/data/icons/ui-5/502/check-512.png"/>
          <p:cNvPicPr/>
          <p:nvPr/>
        </p:nvPicPr>
        <p:blipFill>
          <a:blip r:embed="rId2" cstate="print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4" y="3734197"/>
            <a:ext cx="288678" cy="28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https://cdn1.iconfinder.com/data/icons/ui-5/502/check-512.png"/>
          <p:cNvPicPr/>
          <p:nvPr/>
        </p:nvPicPr>
        <p:blipFill>
          <a:blip r:embed="rId3" cstate="print">
            <a:duotone>
              <a:prstClr val="black"/>
              <a:srgbClr val="F79646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5085184"/>
            <a:ext cx="288677" cy="288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66750" y="0"/>
            <a:ext cx="7772400" cy="1143000"/>
          </a:xfrm>
        </p:spPr>
        <p:txBody>
          <a:bodyPr/>
          <a:lstStyle/>
          <a:p>
            <a:r>
              <a:rPr lang="en-GB" altLang="en-US" dirty="0" smtClean="0">
                <a:latin typeface="Century Gothic" panose="020B0502020202020204" pitchFamily="34" charset="0"/>
              </a:rPr>
              <a:t>Casemix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How do patients attending EDs compare nationally? </a:t>
            </a:r>
          </a:p>
          <a:p>
            <a:endParaRPr lang="en-GB" altLang="en-US" dirty="0" smtClean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r>
              <a:rPr lang="en-GB" altLang="en-US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This section helps you understand more about the case mix and demographics of the patients.</a:t>
            </a:r>
          </a:p>
          <a:p>
            <a:endParaRPr lang="en-GB" alt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GB" altLang="en-US" sz="4000" dirty="0" smtClean="0">
                <a:latin typeface="Century Gothic" panose="020B0502020202020204" pitchFamily="34" charset="0"/>
              </a:rPr>
              <a:t>Date of arrival</a:t>
            </a:r>
            <a:r>
              <a:rPr lang="en-GB" altLang="en-US" sz="4000" dirty="0" smtClean="0"/>
              <a:t> </a:t>
            </a:r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68" y="1124743"/>
            <a:ext cx="6882873" cy="5162155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24744"/>
            <a:ext cx="6564947" cy="4923710"/>
          </a:xfrm>
          <a:prstGeom prst="rect">
            <a:avLst/>
          </a:prstGeom>
        </p:spPr>
      </p:pic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GB" altLang="en-US" sz="4000" dirty="0" smtClean="0">
                <a:latin typeface="Century Gothic" panose="020B0502020202020204" pitchFamily="34" charset="0"/>
              </a:rPr>
              <a:t>Patient age</a:t>
            </a:r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0" y="38195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13317" name="Text Box 2"/>
          <p:cNvSpPr txBox="1">
            <a:spLocks noChangeArrowheads="1"/>
          </p:cNvSpPr>
          <p:nvPr/>
        </p:nvSpPr>
        <p:spPr bwMode="auto">
          <a:xfrm>
            <a:off x="6156176" y="1371600"/>
            <a:ext cx="2880320" cy="31559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Aft>
                <a:spcPts val="1000"/>
              </a:spcAft>
              <a:buNone/>
            </a:pPr>
            <a:r>
              <a:rPr lang="en-GB" sz="1600" i="1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Sample: all patients</a:t>
            </a:r>
            <a:endParaRPr lang="en-GB" sz="1600" dirty="0">
              <a:solidFill>
                <a:schemeClr val="tx2"/>
              </a:solidFill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GB" sz="1800" spc="-60" dirty="0" smtClean="0">
                <a:solidFill>
                  <a:schemeClr val="tx2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is unlikely to be representative of all fractures  presenting to ED. Older patients are more likely to have displaced/unstable fractures that may need internal fixation or be unsuitable for discharge and therefore to be admitted to hospital. </a:t>
            </a:r>
            <a:endParaRPr lang="en-GB" sz="1800" dirty="0" smtClean="0">
              <a:solidFill>
                <a:schemeClr val="tx2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endParaRPr lang="en-GB" altLang="en-US" sz="1800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35696" y="1124744"/>
            <a:ext cx="352839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M4391-CEM-presentation-pale[1]">
  <a:themeElements>
    <a:clrScheme name="">
      <a:dk1>
        <a:srgbClr val="C0C0C0"/>
      </a:dk1>
      <a:lt1>
        <a:srgbClr val="FFFFFF"/>
      </a:lt1>
      <a:dk2>
        <a:srgbClr val="000000"/>
      </a:dk2>
      <a:lt2>
        <a:srgbClr val="808080"/>
      </a:lt2>
      <a:accent1>
        <a:srgbClr val="969696"/>
      </a:accent1>
      <a:accent2>
        <a:srgbClr val="3333CC"/>
      </a:accent2>
      <a:accent3>
        <a:srgbClr val="FFFFFF"/>
      </a:accent3>
      <a:accent4>
        <a:srgbClr val="A4A4A4"/>
      </a:accent4>
      <a:accent5>
        <a:srgbClr val="C9C9C9"/>
      </a:accent5>
      <a:accent6>
        <a:srgbClr val="2D2DB9"/>
      </a:accent6>
      <a:hlink>
        <a:srgbClr val="CCCCFF"/>
      </a:hlink>
      <a:folHlink>
        <a:srgbClr val="B2B2B2"/>
      </a:folHlink>
    </a:clrScheme>
    <a:fontScheme name="CEM4391-CEM-presentation-pale[1]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EM4391-CEM-presentation-pale[1]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4391-CEM-presentation-pale[1]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M4391-CEM-presentation-pale[1]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M4391-CEM-presentation-pale[1]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M4391-CEM-presentation-pale[1]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M4391-CEM-presentation-pale[1]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M4391-CEM-presentation-pale[1]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CEM4391-CEM-presentation-pale[1]</Template>
  <TotalTime>273</TotalTime>
  <Words>783</Words>
  <Application>Microsoft Office PowerPoint</Application>
  <PresentationFormat>On-screen Show (4:3)</PresentationFormat>
  <Paragraphs>134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CEM4391-CEM-presentation-pale[1]</vt:lpstr>
      <vt:lpstr>PowerPoint Presentation</vt:lpstr>
      <vt:lpstr>Contents</vt:lpstr>
      <vt:lpstr>Audit objective</vt:lpstr>
      <vt:lpstr>Standards</vt:lpstr>
      <vt:lpstr>Executive summary</vt:lpstr>
      <vt:lpstr>National results</vt:lpstr>
      <vt:lpstr>Casemix</vt:lpstr>
      <vt:lpstr>Date of arrival </vt:lpstr>
      <vt:lpstr>Patient age</vt:lpstr>
      <vt:lpstr>Diagnosis</vt:lpstr>
      <vt:lpstr>Audit results</vt:lpstr>
      <vt:lpstr>PowerPoint Presentation</vt:lpstr>
      <vt:lpstr>PowerPoint Presentation</vt:lpstr>
      <vt:lpstr>PowerPoint Presentation</vt:lpstr>
      <vt:lpstr>PowerPoint Presentation</vt:lpstr>
      <vt:lpstr>Information leaflet on VTE risk provided to the patient</vt:lpstr>
      <vt:lpstr>Recommendations</vt:lpstr>
      <vt:lpstr>Next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Philip McMillan</dc:creator>
  <cp:lastModifiedBy>Jonathan Websdale</cp:lastModifiedBy>
  <cp:revision>45</cp:revision>
  <dcterms:created xsi:type="dcterms:W3CDTF">2009-03-23T15:21:23Z</dcterms:created>
  <dcterms:modified xsi:type="dcterms:W3CDTF">2016-06-01T07:47:23Z</dcterms:modified>
</cp:coreProperties>
</file>