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Montserrat" panose="00000500000000000000" pitchFamily="2" charset="0"/>
      <p:regular r:id="rId13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Q9SiRSSXvoicbPiS7hSjde3PS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012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358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66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05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792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82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79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73f6104d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d73f6104d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03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39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96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02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38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ap8@rcem.ac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-1118444" y="690307"/>
            <a:ext cx="198909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99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NAP8: Regional Anaesthesia </a:t>
            </a:r>
            <a:endParaRPr sz="8599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99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in Emergency Medicine</a:t>
            </a:r>
            <a:endParaRPr sz="100"/>
          </a:p>
        </p:txBody>
      </p:sp>
      <p:sp>
        <p:nvSpPr>
          <p:cNvPr id="85" name="Google Shape;85;p1"/>
          <p:cNvSpPr txBox="1"/>
          <p:nvPr/>
        </p:nvSpPr>
        <p:spPr>
          <a:xfrm>
            <a:off x="1059325" y="5029940"/>
            <a:ext cx="15028800" cy="2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RCEM National Audit Programme 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7257127" y="770196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 extrusionOk="0">
                <a:moveTo>
                  <a:pt x="0" y="0"/>
                </a:moveTo>
                <a:lnTo>
                  <a:pt x="3139747" y="0"/>
                </a:lnTo>
                <a:lnTo>
                  <a:pt x="3139747" y="1455701"/>
                </a:lnTo>
                <a:lnTo>
                  <a:pt x="0" y="14557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84041" y="8617962"/>
            <a:ext cx="1502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>
                <a:solidFill>
                  <a:srgbClr val="716784"/>
                </a:solidFill>
                <a:latin typeface="Montserrat"/>
                <a:ea typeface="Montserrat"/>
                <a:cs typeface="Montserrat"/>
                <a:sym typeface="Montserrat"/>
              </a:rPr>
              <a:t>UK &amp; Ireland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830388" y="2326215"/>
            <a:ext cx="16217700" cy="5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Sign Up</a:t>
            </a:r>
            <a:endParaRPr sz="37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Speak to your Local Co-ordinator</a:t>
            </a:r>
            <a:endParaRPr sz="37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Complete the survey</a:t>
            </a:r>
            <a:endParaRPr sz="37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r>
              <a:rPr lang="en-US" sz="23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sz="23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nap8@rcem.ac.uk</a:t>
            </a:r>
            <a:endParaRPr sz="23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2031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31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5237850" y="1017950"/>
            <a:ext cx="78123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Find out more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 extrusionOk="0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title="Screenshot 2026-04-18 at 17.23.0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188" y="5628775"/>
            <a:ext cx="3215625" cy="33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2838475" y="9151625"/>
            <a:ext cx="36312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3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www.rcem.ac.uk/nap8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 title="Screenshot 2026-04-21 at 12.38.3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4300" y="5595592"/>
            <a:ext cx="3139751" cy="338325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10884050" y="9151625"/>
            <a:ext cx="59118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Hospitals with no Local Co-</a:t>
            </a:r>
            <a:r>
              <a:rPr lang="en-US" sz="2300" b="1" dirty="0" err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ordinator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2836400" y="1332425"/>
            <a:ext cx="117750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Why This Matters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035138" y="3693558"/>
            <a:ext cx="16217700" cy="56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69298" marR="0" lvl="1" indent="-33464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Regional anaesthesia is increasingly used in EM</a:t>
            </a:r>
            <a:endParaRPr/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Practice and training vary between departments</a:t>
            </a:r>
            <a:endParaRPr/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Limited national data currently available</a:t>
            </a:r>
            <a:endParaRPr/>
          </a:p>
          <a:p>
            <a:pPr marL="91440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D4698B"/>
                </a:solidFill>
                <a:latin typeface="Montserrat"/>
                <a:ea typeface="Montserrat"/>
                <a:cs typeface="Montserrat"/>
                <a:sym typeface="Montserrat"/>
              </a:rPr>
              <a:t>            Opportunity to improve patient care and safety</a:t>
            </a:r>
            <a:endParaRPr sz="2100">
              <a:solidFill>
                <a:srgbClr val="D4698B"/>
              </a:solidFill>
            </a:endParaRPr>
          </a:p>
          <a:p>
            <a:pPr marL="0" marR="0" lvl="0" indent="0" algn="l" rtl="0">
              <a:lnSpc>
                <a:spcPct val="20319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31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00" y="6441975"/>
            <a:ext cx="1714200" cy="17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title="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3751" y="453050"/>
            <a:ext cx="2643800" cy="264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3938050" y="1508250"/>
            <a:ext cx="97779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What is NAP8?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3359688" y="3642758"/>
            <a:ext cx="11568600" cy="53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A national audit exploring</a:t>
            </a:r>
            <a:endParaRPr/>
          </a:p>
          <a:p>
            <a:pPr marL="0" marR="0" lvl="0" indent="0" algn="l" rtl="0">
              <a:lnSpc>
                <a:spcPct val="964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Practice of regional anaesthesia in EM</a:t>
            </a:r>
            <a:endParaRPr/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Complications and safety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Montserrat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Training and delivery across sites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319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319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 extrusionOk="0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4049" y="615650"/>
            <a:ext cx="2813325" cy="28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615051" y="3779775"/>
            <a:ext cx="17786100" cy="8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NAP8 has three parts:</a:t>
            </a:r>
            <a:endParaRPr sz="12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Baseline Survey - current practice and experience - OPEN 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Montserrat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Activity Survey - snapshot of ED activity - opens 1-7 June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Case Registry - reporting complications - opens June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Together, these will build a national picture of regional anaesthesia in EM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319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31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845600" y="980850"/>
            <a:ext cx="97566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How NAP8 works</a:t>
            </a:r>
            <a:endParaRPr/>
          </a:p>
        </p:txBody>
      </p:sp>
      <p:pic>
        <p:nvPicPr>
          <p:cNvPr id="110" name="Google Shape;110;p4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02" y="5193975"/>
            <a:ext cx="775075" cy="7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title="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00600"/>
            <a:ext cx="1246500" cy="12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 title="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96700"/>
            <a:ext cx="1246500" cy="12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title="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00151" y="537850"/>
            <a:ext cx="2430150" cy="24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73f6104dc_0_3"/>
          <p:cNvSpPr txBox="1"/>
          <p:nvPr/>
        </p:nvSpPr>
        <p:spPr>
          <a:xfrm>
            <a:off x="3566813" y="436675"/>
            <a:ext cx="105204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How NAP8 works</a:t>
            </a:r>
            <a:endParaRPr/>
          </a:p>
        </p:txBody>
      </p:sp>
      <p:pic>
        <p:nvPicPr>
          <p:cNvPr id="119" name="Google Shape;119;g3d73f6104dc_0_3" title="Screenshot 2026-04-18 at 17.29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100" y="2831351"/>
            <a:ext cx="6541832" cy="65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 extrusionOk="0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2708550" y="1083075"/>
            <a:ext cx="12870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NAP8 Complications</a:t>
            </a:r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2440500" y="3355825"/>
            <a:ext cx="134070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Wrong route drug error​</a:t>
            </a:r>
            <a:endParaRPr b="1">
              <a:solidFill>
                <a:srgbClr val="E55F84"/>
              </a:solidFill>
            </a:endParaRPr>
          </a:p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Local anaesthetic systemic toxicity (LAST)​</a:t>
            </a:r>
            <a:endParaRPr b="1">
              <a:solidFill>
                <a:srgbClr val="E55F84"/>
              </a:solidFill>
            </a:endParaRPr>
          </a:p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Pneumothorax​</a:t>
            </a:r>
            <a:endParaRPr b="1">
              <a:solidFill>
                <a:srgbClr val="E55F84"/>
              </a:solidFill>
            </a:endParaRPr>
          </a:p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Cardiac arrest directly due to regional anaesthesia​</a:t>
            </a:r>
            <a:endParaRPr b="1">
              <a:solidFill>
                <a:srgbClr val="E55F84"/>
              </a:solidFill>
            </a:endParaRPr>
          </a:p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Anaphylaxis​</a:t>
            </a:r>
            <a:endParaRPr b="1">
              <a:solidFill>
                <a:srgbClr val="E55F84"/>
              </a:solidFill>
            </a:endParaRPr>
          </a:p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Visceral or other organ injury​</a:t>
            </a:r>
            <a:endParaRPr sz="2499" b="1">
              <a:solidFill>
                <a:srgbClr val="E55F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Wrong site block</a:t>
            </a:r>
            <a:endParaRPr b="1">
              <a:solidFill>
                <a:srgbClr val="E55F84"/>
              </a:solidFill>
            </a:endParaRPr>
          </a:p>
          <a:p>
            <a:pPr marL="457200" lvl="0" indent="-387286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E55F84"/>
              </a:buClr>
              <a:buSzPts val="2499"/>
              <a:buFont typeface="Montserrat"/>
              <a:buChar char="●"/>
            </a:pPr>
            <a:r>
              <a:rPr lang="en-US" sz="2499" b="1">
                <a:solidFill>
                  <a:srgbClr val="E55F84"/>
                </a:solidFill>
                <a:latin typeface="Montserrat"/>
                <a:ea typeface="Montserrat"/>
                <a:cs typeface="Montserrat"/>
                <a:sym typeface="Montserrat"/>
              </a:rPr>
              <a:t>Haemorrhage</a:t>
            </a:r>
            <a:endParaRPr sz="2499" b="1">
              <a:solidFill>
                <a:srgbClr val="E55F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 extrusionOk="0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1388250" y="579376"/>
            <a:ext cx="15511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NAP8 Case Registry Inclusion Criteria</a:t>
            </a:r>
            <a:endParaRPr sz="100"/>
          </a:p>
        </p:txBody>
      </p:sp>
      <p:pic>
        <p:nvPicPr>
          <p:cNvPr id="133" name="Google Shape;133;p10" title="Screenshot 2026-04-18 at 17.28.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823" y="2627200"/>
            <a:ext cx="6790350" cy="65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1075063" y="2259790"/>
            <a:ext cx="16217700" cy="9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There are several ways to take part:</a:t>
            </a:r>
            <a:endParaRPr/>
          </a:p>
          <a:p>
            <a:pPr marL="0" marR="0" lvl="0" indent="0" algn="l" rtl="0">
              <a:lnSpc>
                <a:spcPct val="964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Complete the baseline survey</a:t>
            </a:r>
            <a:endParaRPr>
              <a:solidFill>
                <a:srgbClr val="281751"/>
              </a:solidFill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Support local co-ordination in your department</a:t>
            </a:r>
            <a:endParaRPr>
              <a:solidFill>
                <a:srgbClr val="281751"/>
              </a:solidFill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Arial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Help share and promote NAP 8 locally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69298" marR="0" lvl="1" indent="-334649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Montserrat"/>
              <a:buChar char="•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roles within the ED can contribute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         The survey takes 5 minutes</a:t>
            </a:r>
            <a:endParaRPr sz="31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         Every response helps ensure your department is represented</a:t>
            </a:r>
            <a:endParaRPr sz="3100" b="1">
              <a:solidFill>
                <a:srgbClr val="CD61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20319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31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4267266" y="6672867"/>
            <a:ext cx="2795170" cy="3118344"/>
          </a:xfrm>
          <a:custGeom>
            <a:avLst/>
            <a:gdLst/>
            <a:ahLst/>
            <a:cxnLst/>
            <a:rect l="l" t="t" r="r" b="b"/>
            <a:pathLst>
              <a:path w="2795170" h="3118344" extrusionOk="0">
                <a:moveTo>
                  <a:pt x="0" y="0"/>
                </a:moveTo>
                <a:lnTo>
                  <a:pt x="2795170" y="0"/>
                </a:lnTo>
                <a:lnTo>
                  <a:pt x="2795170" y="3118344"/>
                </a:lnTo>
                <a:lnTo>
                  <a:pt x="0" y="31183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3222350" y="783600"/>
            <a:ext cx="110031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Getting Involved</a:t>
            </a:r>
            <a:endParaRPr/>
          </a:p>
        </p:txBody>
      </p:sp>
      <p:pic>
        <p:nvPicPr>
          <p:cNvPr id="141" name="Google Shape;141;p5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76" y="7381120"/>
            <a:ext cx="799075" cy="7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title="Untitled desig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500" y="8778975"/>
            <a:ext cx="1012225" cy="10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title="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74626" y="501285"/>
            <a:ext cx="1528850" cy="15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1035138" y="3104940"/>
            <a:ext cx="16217700" cy="6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Each department has a Local Co-ordinator who:</a:t>
            </a:r>
            <a:endParaRPr/>
          </a:p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25450" algn="l" rtl="0">
              <a:lnSpc>
                <a:spcPct val="164000"/>
              </a:lnSpc>
              <a:spcBef>
                <a:spcPts val="60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Montserrat"/>
              <a:buChar char="●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Shares the survey locally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25450" algn="l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Montserrat"/>
              <a:buChar char="●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Encourages participation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25450" algn="l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rgbClr val="281751"/>
              </a:buClr>
              <a:buSzPts val="3100"/>
              <a:buFont typeface="Montserrat"/>
              <a:buChar char="●"/>
            </a:pPr>
            <a:r>
              <a:rPr lang="en-US" sz="3100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Tracks responses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500" b="1">
                <a:solidFill>
                  <a:srgbClr val="CD6184"/>
                </a:solidFill>
                <a:latin typeface="Montserrat"/>
                <a:ea typeface="Montserrat"/>
                <a:cs typeface="Montserrat"/>
                <a:sym typeface="Montserrat"/>
              </a:rPr>
              <a:t>Local teams can support this work</a:t>
            </a: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319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319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2249100" y="1115625"/>
            <a:ext cx="137898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99" b="1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Local Co-ordinator Role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 extrusionOk="0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Custom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Cortes</dc:creator>
  <cp:lastModifiedBy>Laurence Doe</cp:lastModifiedBy>
  <cp:revision>2</cp:revision>
  <dcterms:created xsi:type="dcterms:W3CDTF">2006-08-16T00:00:00Z</dcterms:created>
  <dcterms:modified xsi:type="dcterms:W3CDTF">2026-05-29T14:22:34Z</dcterms:modified>
</cp:coreProperties>
</file>